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3"/>
    <p:sldId id="273" r:id="rId4"/>
    <p:sldId id="277" r:id="rId5"/>
    <p:sldId id="278" r:id="rId6"/>
    <p:sldId id="279" r:id="rId7"/>
    <p:sldId id="280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3195" y="362585"/>
            <a:ext cx="11920220" cy="1326515"/>
          </a:xfrm>
        </p:spPr>
        <p:txBody>
          <a:bodyPr>
            <a:normAutofit/>
          </a:bodyPr>
          <a:p>
            <a:pPr algn="l"/>
            <a:r>
              <a:rPr lang="en-US" altLang="zh-CN" sz="2000"/>
              <a:t>1.</a:t>
            </a:r>
            <a:r>
              <a:rPr lang="zh-CN" altLang="en-US" sz="2000"/>
              <a:t>使用</a:t>
            </a:r>
            <a:r>
              <a:rPr lang="en-US" altLang="zh-CN" sz="2000"/>
              <a:t>Google</a:t>
            </a:r>
            <a:r>
              <a:rPr lang="zh-CN" altLang="en-US" sz="2000"/>
              <a:t>浏览器正确登录网址：</a:t>
            </a:r>
            <a:br>
              <a:rPr lang="zh-CN" altLang="en-US" sz="2000"/>
            </a:br>
            <a:r>
              <a:rPr lang="zh-CN" altLang="en-US" sz="2000"/>
              <a:t>http</a:t>
            </a:r>
            <a:r>
              <a:rPr lang="en-US" altLang="zh-CN" sz="2000"/>
              <a:t>s</a:t>
            </a:r>
            <a:r>
              <a:rPr lang="zh-CN" altLang="en-US" sz="2000"/>
              <a:t>://zwfw-new.hunan.gov.cn/csywtbyhsjweb/cszwdt/pages/smart/implement.html，</a:t>
            </a:r>
            <a:br>
              <a:rPr lang="zh-CN" altLang="en-US" sz="2000"/>
            </a:br>
            <a:r>
              <a:rPr lang="zh-CN" altLang="en-US" sz="2000"/>
              <a:t>或登录</a:t>
            </a:r>
            <a:r>
              <a:rPr lang="zh-CN" altLang="en-US" sz="2000"/>
              <a:t>长沙市政务服务网</a:t>
            </a:r>
            <a:r>
              <a:rPr lang="en-US" altLang="zh-CN" sz="2000"/>
              <a:t>(</a:t>
            </a:r>
            <a:r>
              <a:rPr lang="zh-CN" altLang="en-US" sz="2000"/>
              <a:t>不要错误登录到湖南省政务服务网</a:t>
            </a:r>
            <a:r>
              <a:rPr lang="en-US" altLang="zh-CN" sz="2000"/>
              <a:t>)</a:t>
            </a:r>
            <a:r>
              <a:rPr lang="zh-CN" altLang="en-US" sz="2000"/>
              <a:t>。点击特色创新中的智能审批模块。</a:t>
            </a:r>
            <a:endParaRPr lang="zh-CN" altLang="en-US" sz="20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6710" y="2020570"/>
            <a:ext cx="11497945" cy="42818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59740" y="586105"/>
            <a:ext cx="11192510" cy="717550"/>
          </a:xfrm>
        </p:spPr>
        <p:txBody>
          <a:bodyPr>
            <a:normAutofit/>
          </a:bodyPr>
          <a:p>
            <a:pPr algn="l"/>
            <a:r>
              <a:rPr lang="en-US" altLang="zh-CN" sz="2220">
                <a:sym typeface="+mn-ea"/>
              </a:rPr>
              <a:t>2.</a:t>
            </a:r>
            <a:r>
              <a:rPr lang="zh-CN" altLang="en-US" sz="2220">
                <a:sym typeface="+mn-ea"/>
              </a:rPr>
              <a:t>进入页面后</a:t>
            </a:r>
            <a:r>
              <a:rPr lang="zh-CN" altLang="en-US" sz="2220"/>
              <a:t>选择相应区县，选择对应</a:t>
            </a:r>
            <a:r>
              <a:rPr lang="zh-CN" altLang="en-US" sz="2220"/>
              <a:t>类型的教师资格认定，点击在线申办</a:t>
            </a:r>
            <a:r>
              <a:rPr lang="zh-CN" altLang="en-US" sz="2220">
                <a:sym typeface="+mn-ea"/>
              </a:rPr>
              <a:t>。</a:t>
            </a:r>
            <a:endParaRPr lang="zh-CN" altLang="en-US" sz="222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59740" y="1303655"/>
            <a:ext cx="11322050" cy="515493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60020"/>
            <a:ext cx="9144000" cy="703580"/>
          </a:xfrm>
        </p:spPr>
        <p:txBody>
          <a:bodyPr>
            <a:normAutofit fontScale="90000"/>
          </a:bodyPr>
          <a:p>
            <a:pPr algn="l"/>
            <a:r>
              <a:rPr lang="en-US" altLang="zh-CN" sz="2220"/>
              <a:t>3.</a:t>
            </a:r>
            <a:r>
              <a:rPr lang="zh-CN" altLang="en-US" sz="2220"/>
              <a:t>进入申报页面</a:t>
            </a:r>
            <a:r>
              <a:rPr lang="zh-CN" altLang="en-US" sz="2220"/>
              <a:t>后下拉至最底部，勾选我已阅读并同意遵守《网上办事大厅服务条款》。再点击保存并</a:t>
            </a:r>
            <a:r>
              <a:rPr lang="zh-CN" altLang="en-US" sz="2220"/>
              <a:t>下一步。</a:t>
            </a:r>
            <a:endParaRPr lang="zh-CN" altLang="en-US" sz="222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4910" y="1256665"/>
            <a:ext cx="9822180" cy="55213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41425" y="1122680"/>
            <a:ext cx="8902065" cy="56438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44955" y="291465"/>
            <a:ext cx="9187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4.</a:t>
            </a:r>
            <a:r>
              <a:rPr lang="zh-CN" altLang="en-US" sz="2000"/>
              <a:t>按要求提交各项资料，并确认提交成功（详细要求见《认定通告》附件</a:t>
            </a:r>
            <a:r>
              <a:rPr lang="en-US" altLang="zh-CN" sz="2000"/>
              <a:t>3</a:t>
            </a:r>
            <a:r>
              <a:rPr lang="zh-CN" altLang="en-US" sz="2000"/>
              <a:t>）。</a:t>
            </a:r>
            <a:endParaRPr lang="zh-CN" altLang="en-US" sz="2000"/>
          </a:p>
          <a:p>
            <a:endParaRPr lang="zh-CN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1975" y="307975"/>
            <a:ext cx="11324590" cy="1068070"/>
          </a:xfrm>
        </p:spPr>
        <p:txBody>
          <a:bodyPr>
            <a:normAutofit fontScale="90000"/>
          </a:bodyPr>
          <a:p>
            <a:pPr algn="l"/>
            <a:r>
              <a:rPr lang="en-US" altLang="zh-CN" sz="2000"/>
              <a:t>5.</a:t>
            </a:r>
            <a:r>
              <a:rPr lang="zh-CN" altLang="en-US" sz="2000"/>
              <a:t>补齐补正：如资料提交不符合要求，工作人员将发起补齐补正。请申请人登录成功后在首页点击</a:t>
            </a:r>
            <a:r>
              <a:rPr lang="en-US" altLang="zh-CN" sz="2000"/>
              <a:t>“</a:t>
            </a:r>
            <a:r>
              <a:rPr lang="zh-CN" altLang="en-US" sz="2000">
                <a:sym typeface="+mn-ea"/>
              </a:rPr>
              <a:t>智能审批</a:t>
            </a:r>
            <a:r>
              <a:rPr lang="en-US" altLang="zh-CN" sz="2000">
                <a:sym typeface="+mn-ea"/>
              </a:rPr>
              <a:t>”</a:t>
            </a:r>
            <a:r>
              <a:rPr lang="zh-CN" altLang="en-US" sz="2000">
                <a:sym typeface="+mn-ea"/>
              </a:rPr>
              <a:t>，再如上述步骤一样选择对应办理的事项，再在右上角点击</a:t>
            </a:r>
            <a:r>
              <a:rPr lang="en-US" altLang="zh-CN" sz="2000">
                <a:sym typeface="+mn-ea"/>
              </a:rPr>
              <a:t>“</a:t>
            </a:r>
            <a:r>
              <a:rPr lang="zh-CN" altLang="en-US" sz="2000">
                <a:sym typeface="+mn-ea"/>
              </a:rPr>
              <a:t>个人中心</a:t>
            </a:r>
            <a:r>
              <a:rPr lang="en-US" altLang="zh-CN" sz="2000">
                <a:sym typeface="+mn-ea"/>
              </a:rPr>
              <a:t>”</a:t>
            </a:r>
            <a:r>
              <a:rPr lang="zh-CN" altLang="en-US" sz="2000">
                <a:sym typeface="+mn-ea"/>
              </a:rPr>
              <a:t>（不可直接在首页点击个人中心），再点击</a:t>
            </a:r>
            <a:r>
              <a:rPr lang="en-US" altLang="zh-CN" sz="2000">
                <a:sym typeface="+mn-ea"/>
              </a:rPr>
              <a:t>“</a:t>
            </a:r>
            <a:r>
              <a:rPr lang="zh-CN" altLang="en-US" sz="2000">
                <a:sym typeface="+mn-ea"/>
              </a:rPr>
              <a:t>我的申办</a:t>
            </a:r>
            <a:r>
              <a:rPr lang="en-US" altLang="zh-CN" sz="2000">
                <a:sym typeface="+mn-ea"/>
              </a:rPr>
              <a:t>”</a:t>
            </a:r>
            <a:r>
              <a:rPr lang="zh-CN" altLang="en-US" sz="2000"/>
              <a:t>，根据系统提示要求在指定时间内完成补齐补正。也可在此页面查看办理</a:t>
            </a:r>
            <a:r>
              <a:rPr lang="zh-CN" altLang="en-US" sz="2000"/>
              <a:t>进度。</a:t>
            </a:r>
            <a:endParaRPr lang="zh-CN" altLang="en-US" sz="2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055" y="1707515"/>
            <a:ext cx="5807075" cy="417258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2495" y="1706880"/>
            <a:ext cx="6088380" cy="41738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5305" y="650875"/>
            <a:ext cx="11231880" cy="565150"/>
          </a:xfrm>
        </p:spPr>
        <p:txBody>
          <a:bodyPr>
            <a:normAutofit/>
          </a:bodyPr>
          <a:p>
            <a:pPr algn="l"/>
            <a:r>
              <a:rPr lang="zh-CN" altLang="en-US" sz="2000"/>
              <a:t>注意：补齐补正时请先删除不合格资料，再将合格资料上传。</a:t>
            </a:r>
            <a:endParaRPr lang="zh-CN" altLang="en-US" sz="2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8180" y="1401445"/>
            <a:ext cx="10713720" cy="4572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710,&quot;width&quot;:20355}"/>
</p:tagLst>
</file>

<file path=ppt/tags/tag2.xml><?xml version="1.0" encoding="utf-8"?>
<p:tagLst xmlns:p="http://schemas.openxmlformats.org/presentationml/2006/main">
  <p:tag name="KSO_WPP_MARK_KEY" val="bc32e51a-81d3-4454-89ab-ac1a0c9a0e47"/>
  <p:tag name="COMMONDATA" val="eyJoZGlkIjoiMjkyY2EzOGI1Mjk2ZjQxM2I0ZTcwZGQxNDVmZDBlNz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</Words>
  <Application>WPS 演示</Application>
  <PresentationFormat>宽屏</PresentationFormat>
  <Paragraphs>13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1.使用Google浏览器正确登录网址： https://zwfw-new.hunan.gov.cn/csywtbyhsjweb/cszwdt/pages/smart/implement.html， 或登录长沙市政务服务网(不要错误登录到湖南省政务服务网)。点击特色创新中的智能审批模块。</vt:lpstr>
      <vt:lpstr>2.进入页面后选择相应区县，选择对应类型的教师资格认定，点击在线申办。</vt:lpstr>
      <vt:lpstr>3.进入申报页面后下拉至最底部，勾选我已阅读并同意遵守《网上办事大厅服务条款》。再点击保存并下一步。</vt:lpstr>
      <vt:lpstr>PowerPoint 演示文稿</vt:lpstr>
      <vt:lpstr>5.补齐补正：如资料提交不符合要求，工作人员将发起补齐补正。请申请人登录成功后在首页点击“智能审批”，再如上述步骤一样选择对应办理的事项，再在右上角点击“个人中心”（不可直接在首页点击个人中心），再点击“我的申办”，根据系统提示要求在指定时间内完成补齐补正。也可在此页面查看办理进度。</vt:lpstr>
      <vt:lpstr>注意：补齐补正时请先删除不合格资料，再将合格资料上传。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胡勇</cp:lastModifiedBy>
  <cp:revision>25</cp:revision>
  <dcterms:created xsi:type="dcterms:W3CDTF">2020-12-17T01:42:00Z</dcterms:created>
  <dcterms:modified xsi:type="dcterms:W3CDTF">2024-10-09T02:59:43Z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2052-11.1.0.12650</vt:lpwstr>
  </property>
  <property fmtid="{D5CDD505-2E9C-101B-9397-08002B2CF9AE}" pid="3" name="ICV">
    <vt:lpwstr>AD1802D1661142BA9B92A8195A135AD8</vt:lpwstr>
  </property>
</Properties>
</file>